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16" r:id="rId2"/>
    <p:sldId id="71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720" r:id="rId12"/>
    <p:sldId id="264" r:id="rId13"/>
    <p:sldId id="721" r:id="rId14"/>
    <p:sldId id="744" r:id="rId15"/>
    <p:sldId id="743" r:id="rId16"/>
    <p:sldId id="731" r:id="rId17"/>
    <p:sldId id="732" r:id="rId18"/>
    <p:sldId id="733" r:id="rId19"/>
    <p:sldId id="734" r:id="rId20"/>
    <p:sldId id="735" r:id="rId21"/>
    <p:sldId id="737" r:id="rId22"/>
    <p:sldId id="736" r:id="rId23"/>
    <p:sldId id="738" r:id="rId24"/>
    <p:sldId id="739" r:id="rId25"/>
    <p:sldId id="740" r:id="rId26"/>
    <p:sldId id="722" r:id="rId27"/>
    <p:sldId id="730" r:id="rId28"/>
    <p:sldId id="520" r:id="rId29"/>
    <p:sldId id="715" r:id="rId30"/>
    <p:sldId id="690" r:id="rId31"/>
    <p:sldId id="691" r:id="rId32"/>
    <p:sldId id="385" r:id="rId33"/>
    <p:sldId id="712" r:id="rId34"/>
    <p:sldId id="716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EF966-489E-FFC4-2E03-209A54CAB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17D1A9-23E8-2B7D-1A5B-9D6DB74C4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A954FE-62A7-D969-BEE5-BC85F002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7DE-33E3-4289-90C6-5BC793C6F5B6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8C65E7-76C1-5BF8-F013-80270365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CFF88E-4300-20E7-F76C-7E521B85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F1BF-68B8-4E2E-A223-8000CD7789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90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C3770-A301-7AE9-7247-5BA9E48C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076AEA-50F2-E0A4-65A6-076CC2320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E0B2AF-8974-EB9B-43F8-14BB29C3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7DE-33E3-4289-90C6-5BC793C6F5B6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1FF425-4059-3AB1-DA1A-C4CF5C08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263139-74A5-AD33-C1F6-25D6B1D3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F1BF-68B8-4E2E-A223-8000CD7789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80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F7953F-1083-E4BB-4E9F-3DF7006F5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E278E0-3125-E695-8567-D6889756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291BDE-7C58-F041-45A1-C97BCFBB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7DE-33E3-4289-90C6-5BC793C6F5B6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534385-C897-2A1B-C523-B418ACA2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9CF1BE-0120-8F1F-4D91-95FC7CC4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F1BF-68B8-4E2E-A223-8000CD7789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47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73FC7-390F-D41F-D363-86A0A50C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F2AE7D-CB7A-514F-23D6-B8FD2853A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C4DF39-D909-D0A3-3FB4-1C681A1B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7DE-33E3-4289-90C6-5BC793C6F5B6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6547C-63FD-4974-23E6-F7DCCBC7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FEE506-4FFA-27B7-C833-83BA6095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F1BF-68B8-4E2E-A223-8000CD7789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99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63080-EBF7-A9BB-3BD3-2FB358B3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DC2AC6-7580-D2ED-4434-EFA456EFD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7EF8C6-0237-1801-BD39-9B28E280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7DE-33E3-4289-90C6-5BC793C6F5B6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F1B9C5-57C3-D68E-7637-5559001A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246075-4C5C-D908-14FC-AF62E0F9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F1BF-68B8-4E2E-A223-8000CD7789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32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4AAF4-B325-2E8D-F8DD-0B15D751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1263CC-7FA5-D7B3-2BA0-D2B77B75E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E6F342-A6C8-9AC2-DD1E-4F9142971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1D12B3-0B96-241E-B1C2-D1242564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7DE-33E3-4289-90C6-5BC793C6F5B6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7BE6FE-7A2B-A683-7E97-50B11D47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4F9F09-6882-6A35-426F-43E0C505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F1BF-68B8-4E2E-A223-8000CD7789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53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C3A0D-852C-FB09-B394-0BF46488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DCE0CB-580B-E2FB-BDA1-14C35796F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E50AD3-2EBC-4E68-366C-158146B7F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555ADE-6FA9-D002-1D9E-24CE13EF7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2D17F37-74DB-E90D-F5CC-1D1598EFC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AD9FAAC-59BF-6810-3C42-27529E24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7DE-33E3-4289-90C6-5BC793C6F5B6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65505C-D63F-FE92-AFE6-A013AE7D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0555A13-CB2E-FA53-3B62-13D6C675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F1BF-68B8-4E2E-A223-8000CD7789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50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D1BC6-2E94-26FA-5D5C-1A7B27B6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8973C7-8D8D-9576-1DE4-41DF826F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7DE-33E3-4289-90C6-5BC793C6F5B6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CC43BE8-2B66-BB69-4BFD-B58B00EF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CCDA2D-CF30-3F8C-8D2E-A60E40BC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F1BF-68B8-4E2E-A223-8000CD7789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49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64746D0-25CE-2E36-E009-A7F30FC8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7DE-33E3-4289-90C6-5BC793C6F5B6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37751E-C6E1-8DF2-894A-0E969E988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998F44-4AF5-925F-B021-A3AEA7E2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F1BF-68B8-4E2E-A223-8000CD7789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46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7E02D-3155-83AC-6A08-7FF30C40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B6A4E1-45D8-9F66-B321-82CC8749A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D5846F-F377-A2ED-7798-6E78079FD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7605E4-F726-EDCE-6276-F336B3CA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7DE-33E3-4289-90C6-5BC793C6F5B6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FAA7A6-3A3A-0710-7B00-37B71861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728587-0704-217E-27E8-F021D3ED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F1BF-68B8-4E2E-A223-8000CD7789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9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0559D-363F-C048-579F-E42D9B2C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3E5ED98-E1E0-3C74-7F40-73FE3AEED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F997B0-BFC6-072B-C534-BF343E45E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738566-6F86-E3D0-7EFA-C69B61A8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7DE-33E3-4289-90C6-5BC793C6F5B6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AC26C2-AC42-6CFE-BE12-A2639977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364E54-7520-7C11-BBB7-8EFD57DA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F1BF-68B8-4E2E-A223-8000CD7789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88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F6AACA-A3D2-1445-E230-5F0E1FC2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23C5B5-16D4-B5F8-D356-C06CCAD2B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00ED44-CDE2-6A77-0F19-20F3EF686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5E97DE-33E3-4289-90C6-5BC793C6F5B6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3C9BF7-E148-BEED-7E1F-5D192322B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9A3358-91B3-69E6-6996-00C6A7A60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C5F1BF-68B8-4E2E-A223-8000CD7789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96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esus. Dos 13 aos 30 Anos PDF Francisco Klors Werneck">
            <a:extLst>
              <a:ext uri="{FF2B5EF4-FFF2-40B4-BE49-F238E27FC236}">
                <a16:creationId xmlns:a16="http://schemas.microsoft.com/office/drawing/2014/main" id="{598B2F3E-6177-9CA7-5E45-C2F24700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917" y="1332935"/>
            <a:ext cx="2564186" cy="41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F2EB8A37-040D-3079-5079-047B2034AC71}"/>
              </a:ext>
            </a:extLst>
          </p:cNvPr>
          <p:cNvSpPr/>
          <p:nvPr/>
        </p:nvSpPr>
        <p:spPr>
          <a:xfrm>
            <a:off x="587483" y="470631"/>
            <a:ext cx="8504967" cy="5392037"/>
          </a:xfrm>
          <a:prstGeom prst="homePlate">
            <a:avLst>
              <a:gd name="adj" fmla="val 52941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66620B-3909-E0ED-0DD7-AB01E96C7A88}"/>
              </a:ext>
            </a:extLst>
          </p:cNvPr>
          <p:cNvSpPr txBox="1"/>
          <p:nvPr/>
        </p:nvSpPr>
        <p:spPr>
          <a:xfrm>
            <a:off x="587483" y="1332935"/>
            <a:ext cx="68580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PREPARANDO-SE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PARA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larendon BT" panose="020407040405050202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“A ÚLTIMA GRANDE CRISE”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-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No fim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“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DO TEMPO DO FIM”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87A15-F8FD-3060-73E2-1BAC8FC3B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6A5FCC5-3C7E-E697-EDED-8F4F073D91C5}"/>
              </a:ext>
            </a:extLst>
          </p:cNvPr>
          <p:cNvSpPr txBox="1"/>
          <p:nvPr/>
        </p:nvSpPr>
        <p:spPr>
          <a:xfrm>
            <a:off x="736599" y="363641"/>
            <a:ext cx="10913533" cy="61307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Devemos </a:t>
            </a:r>
            <a:r>
              <a:rPr lang="pt-BR" sz="44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estudar</a:t>
            </a:r>
            <a:r>
              <a:rPr lang="pt-BR" sz="4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os grandes sinais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indicam os tempos em que estamos vivendo. 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</a:t>
            </a:r>
            <a:r>
              <a:rPr lang="pt-BR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Manuscript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Releases 4:163.</a:t>
            </a:r>
            <a:endParaRPr lang="pt-BR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que </a:t>
            </a:r>
            <a:r>
              <a:rPr lang="pt-BR" sz="4400" b="1" u="sng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colocam sob a direção de Deus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para ser por Ele guiados, </a:t>
            </a:r>
            <a:r>
              <a:rPr lang="pt-BR" sz="44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compreenderão</a:t>
            </a:r>
            <a:r>
              <a:rPr lang="pt-BR" sz="4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constante corrente dos </a:t>
            </a:r>
            <a:r>
              <a:rPr lang="pt-BR" sz="5400" b="1" kern="1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acontecimentos que </a:t>
            </a:r>
            <a:r>
              <a:rPr lang="pt-BR" sz="5400" b="1" kern="100" dirty="0">
                <a:solidFill>
                  <a:srgbClr val="0000CC"/>
                </a:solidFill>
                <a:effectLst/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 ordenou</a:t>
            </a: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Serviço Cristão, 77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E1CE7C-629A-1C3E-070F-A27727DE3F59}"/>
              </a:ext>
            </a:extLst>
          </p:cNvPr>
          <p:cNvSpPr txBox="1"/>
          <p:nvPr/>
        </p:nvSpPr>
        <p:spPr>
          <a:xfrm>
            <a:off x="1549399" y="4213412"/>
            <a:ext cx="9093202" cy="14465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DEUS ORDENOU TODOS OS “EVENTOS FINAIS”</a:t>
            </a:r>
            <a:endParaRPr lang="pt-BR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1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3CB53-38A6-89C1-7D90-CBAA5FA41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7D32E7D-5AF8-7D81-61AF-485FC43481FF}"/>
              </a:ext>
            </a:extLst>
          </p:cNvPr>
          <p:cNvSpPr txBox="1"/>
          <p:nvPr/>
        </p:nvSpPr>
        <p:spPr>
          <a:xfrm>
            <a:off x="736599" y="654554"/>
            <a:ext cx="11032067" cy="5611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Precisamos </a:t>
            </a:r>
            <a:r>
              <a:rPr lang="pt-BR" sz="48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</a:t>
            </a:r>
            <a:r>
              <a:rPr lang="pt-BR" sz="44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4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História </a:t>
            </a:r>
            <a:r>
              <a:rPr lang="pt-BR" sz="44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cumprimento da profecia</a:t>
            </a:r>
            <a:r>
              <a:rPr lang="pt-BR" sz="44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44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estudar</a:t>
            </a:r>
            <a:r>
              <a:rPr lang="pt-BR" sz="44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atuações da 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Providência nos grandes movimentos reformatórios e </a:t>
            </a:r>
            <a:r>
              <a:rPr lang="pt-BR" sz="44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compreender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pt-BR" sz="4400" b="1" kern="1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progressão dos acontecimentos </a:t>
            </a:r>
            <a:r>
              <a:rPr lang="pt-BR" sz="4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</a:t>
            </a:r>
            <a:r>
              <a:rPr lang="pt-BR" sz="44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arregimentação das nações </a:t>
            </a:r>
            <a:r>
              <a:rPr lang="pt-BR" sz="4400" b="1" kern="10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o conflito final da grande controvérsia</a:t>
            </a:r>
            <a:r>
              <a:rPr lang="pt-BR" sz="4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Testemunhos para a Igreja 8:307.</a:t>
            </a:r>
            <a:endParaRPr lang="pt-BR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13E585-3BBB-DF67-7187-8B91B3AACC5C}"/>
              </a:ext>
            </a:extLst>
          </p:cNvPr>
          <p:cNvSpPr txBox="1"/>
          <p:nvPr/>
        </p:nvSpPr>
        <p:spPr>
          <a:xfrm>
            <a:off x="872065" y="1582757"/>
            <a:ext cx="10761134" cy="1877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t-BR" sz="3600" b="1" kern="100" dirty="0">
              <a:solidFill>
                <a:srgbClr val="FFFF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3600" b="1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DEVEMOS ACOMPANHAR AS NOTÍCIAS DIÁRIAS</a:t>
            </a:r>
          </a:p>
          <a:p>
            <a:pPr algn="ctr"/>
            <a:endParaRPr lang="pt-BR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3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9CBB1-6577-B016-313E-58A722960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5EF19D-059E-8830-C8AA-755C0A0F71C6}"/>
              </a:ext>
            </a:extLst>
          </p:cNvPr>
          <p:cNvSpPr txBox="1"/>
          <p:nvPr/>
        </p:nvSpPr>
        <p:spPr>
          <a:xfrm>
            <a:off x="575733" y="924009"/>
            <a:ext cx="10684933" cy="53388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Há necessidade de mais </a:t>
            </a:r>
            <a:r>
              <a:rPr lang="pt-BR" sz="40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íntimo estudo </a:t>
            </a:r>
            <a:r>
              <a:rPr lang="pt-BR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 Palavra de Deus</a:t>
            </a:r>
            <a:r>
              <a:rPr lang="pt-BR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especialmente devem </a:t>
            </a:r>
            <a:r>
              <a:rPr lang="pt-BR" sz="6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Daniel e Apocalipse merecer a atenção</a:t>
            </a:r>
            <a:r>
              <a:rPr lang="pt-BR" sz="40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 nunca dantes na história de nossa obra. ... A luz que Daniel recebeu de Deus foi dada especialmente para estes últimos dias. 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Testemunhos para Ministros e Obreiros Evangélicos, 112-113.</a:t>
            </a: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F3158C-F2CE-289E-EB45-52CFD331F219}"/>
              </a:ext>
            </a:extLst>
          </p:cNvPr>
          <p:cNvSpPr txBox="1"/>
          <p:nvPr/>
        </p:nvSpPr>
        <p:spPr>
          <a:xfrm>
            <a:off x="715433" y="2754738"/>
            <a:ext cx="10761134" cy="25545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t-BR" sz="4000" b="1" kern="100" dirty="0">
              <a:solidFill>
                <a:srgbClr val="FFFF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40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DANIEL</a:t>
            </a:r>
            <a:r>
              <a:rPr lang="pt-BR" sz="4000" b="1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</a:t>
            </a:r>
            <a:r>
              <a:rPr lang="pt-BR" sz="40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APOCALIPSE</a:t>
            </a:r>
          </a:p>
          <a:p>
            <a:pPr algn="ctr"/>
            <a:r>
              <a:rPr lang="pt-BR" sz="4000" b="1" kern="100" dirty="0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SER A PRIORIDADE EM NOSSOS ESTUDOS PESSOAIS</a:t>
            </a:r>
            <a:endParaRPr lang="pt-BR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01E3A6A-DA4B-F3C9-5183-4D3BE43A713D}"/>
              </a:ext>
            </a:extLst>
          </p:cNvPr>
          <p:cNvSpPr txBox="1"/>
          <p:nvPr/>
        </p:nvSpPr>
        <p:spPr>
          <a:xfrm>
            <a:off x="541867" y="674143"/>
            <a:ext cx="11108266" cy="5641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0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predições do livro do Apocalipse que ainda não se cumpriram logo se cumprirão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Esta profecia deve ser agora </a:t>
            </a:r>
            <a:r>
              <a:rPr lang="pt-BR" sz="3600" b="1" u="sng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estudada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 diligência pelo povo de Deus e </a:t>
            </a:r>
            <a:r>
              <a:rPr lang="pt-BR" sz="3600" b="1" u="sng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compreendida claramente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Ela não encobre a verdade; nos previne com clareza, contando-nos o que haverá no futuro. — 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Notebook </a:t>
            </a:r>
            <a:r>
              <a:rPr lang="pt-BR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Leaflets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1:96.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solenes mensagens que foram dadas, em sua ordem, no Apocalipse, </a:t>
            </a:r>
            <a:r>
              <a:rPr lang="pt-BR" sz="36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devem ocupar o primeiro lugar</a:t>
            </a: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espírito do povo de Deus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Testemunhos Seletos 3:278.</a:t>
            </a:r>
            <a:endParaRPr lang="pt-BR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832191-6355-316C-AEE1-2836629CAB6B}"/>
              </a:ext>
            </a:extLst>
          </p:cNvPr>
          <p:cNvSpPr txBox="1"/>
          <p:nvPr/>
        </p:nvSpPr>
        <p:spPr>
          <a:xfrm>
            <a:off x="715433" y="3429000"/>
            <a:ext cx="10761134" cy="14465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APOCALIPSE</a:t>
            </a:r>
          </a:p>
          <a:p>
            <a:pPr algn="ctr"/>
            <a:r>
              <a:rPr lang="pt-BR" sz="4400" b="1" kern="100" dirty="0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VAI SE CUMPRIR NA SUA INTEGRALIDADE</a:t>
            </a:r>
            <a:endParaRPr lang="pt-BR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3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D4BEB-1CE6-A646-BE58-1A0C30A2A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D1F4A6C-2E37-3879-106E-545E2BE3C630}"/>
              </a:ext>
            </a:extLst>
          </p:cNvPr>
          <p:cNvSpPr txBox="1"/>
          <p:nvPr/>
        </p:nvSpPr>
        <p:spPr>
          <a:xfrm>
            <a:off x="524933" y="356235"/>
            <a:ext cx="11142133" cy="6145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calamidades em terra e mar, as condições sociais agitadas, os rumores de guerra, são portentosos. Prenunciam a </a:t>
            </a:r>
            <a:r>
              <a:rPr lang="pt-BR" sz="36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proximidade de acontecimentos da maior importância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forças do mal estão-se arregimentando e consolidando-se. Elas se estão robustecendo para a </a:t>
            </a:r>
            <a:r>
              <a:rPr lang="pt-BR" sz="4400" b="1" kern="1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última grande crise</a:t>
            </a: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4000" b="1" kern="1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Grandes mudanças </a:t>
            </a:r>
            <a:r>
              <a:rPr lang="pt-BR" sz="400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estão prestes a operar-se no mundo, e </a:t>
            </a:r>
            <a:r>
              <a:rPr lang="pt-BR" sz="4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acontecimentos finais serão rápidos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Testemunhos Seletos 3:280.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C30536-8E80-4E47-B9FF-7983D32F8539}"/>
              </a:ext>
            </a:extLst>
          </p:cNvPr>
          <p:cNvSpPr txBox="1"/>
          <p:nvPr/>
        </p:nvSpPr>
        <p:spPr>
          <a:xfrm>
            <a:off x="1168398" y="2854868"/>
            <a:ext cx="10109201" cy="2215991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7200" b="1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Grandes mudanças</a:t>
            </a:r>
          </a:p>
          <a:p>
            <a:pPr algn="ctr"/>
            <a:r>
              <a:rPr lang="pt-BR" sz="6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Apocalipse 13,14  e 17</a:t>
            </a:r>
            <a:r>
              <a:rPr lang="pt-BR" sz="6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5B6A6-9F0E-9A62-B967-8C497E9BC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43534CB-133B-6DB7-BDDD-1C0450513BD0}"/>
              </a:ext>
            </a:extLst>
          </p:cNvPr>
          <p:cNvSpPr txBox="1"/>
          <p:nvPr/>
        </p:nvSpPr>
        <p:spPr>
          <a:xfrm>
            <a:off x="1600198" y="551934"/>
            <a:ext cx="8873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Apocalipse 13:1, 13 e 14</a:t>
            </a:r>
            <a:endParaRPr lang="pt-BR" sz="6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04C8B9-7AA7-791E-92F3-4B462A9ABE0A}"/>
              </a:ext>
            </a:extLst>
          </p:cNvPr>
          <p:cNvSpPr txBox="1"/>
          <p:nvPr/>
        </p:nvSpPr>
        <p:spPr>
          <a:xfrm>
            <a:off x="999067" y="1768569"/>
            <a:ext cx="10820399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48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Parece Cordeiro mas, </a:t>
            </a:r>
            <a:r>
              <a:rPr lang="pt-BR" sz="4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falando como Dragão.</a:t>
            </a:r>
          </a:p>
          <a:p>
            <a:r>
              <a:rPr lang="pt-BR" sz="4800" b="1" kern="100" dirty="0">
                <a:solidFill>
                  <a:srgbClr val="0000CC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- Exerce toda </a:t>
            </a:r>
            <a:r>
              <a:rPr lang="pt-BR" sz="4800" b="1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autoridade</a:t>
            </a:r>
            <a:r>
              <a:rPr lang="pt-BR" sz="4800" b="1" kern="100" dirty="0">
                <a:solidFill>
                  <a:srgbClr val="0000CC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4800" b="1" kern="100" dirty="0">
                <a:solidFill>
                  <a:srgbClr val="0000CC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- Faz sinais</a:t>
            </a:r>
            <a:r>
              <a:rPr lang="pt-BR" sz="4800" b="1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(decretos) </a:t>
            </a:r>
            <a:r>
              <a:rPr lang="pt-BR" sz="4800" b="1" kern="100" dirty="0">
                <a:solidFill>
                  <a:srgbClr val="0000CC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dias das pessoas.</a:t>
            </a:r>
          </a:p>
          <a:p>
            <a:r>
              <a:rPr lang="pt-BR" sz="4800" b="1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- Seduz </a:t>
            </a:r>
            <a:r>
              <a:rPr lang="pt-BR" sz="4800" b="1" kern="100" dirty="0">
                <a:solidFill>
                  <a:srgbClr val="0000CC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os habitantes da terra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5425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FCC71-7811-0EDD-CF6B-52DC5FCA1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400527F-F4C4-37E6-6CB1-CF701C41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99507"/>
            <a:ext cx="11349384" cy="62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46D60-C018-DBF9-D355-3F5E77B31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tabeleceremos a nossa política 'fique no México'”, ameaça Trump |  Partido dos Trabalhadores">
            <a:extLst>
              <a:ext uri="{FF2B5EF4-FFF2-40B4-BE49-F238E27FC236}">
                <a16:creationId xmlns:a16="http://schemas.microsoft.com/office/drawing/2014/main" id="{74806627-6CF4-AE12-F3D5-8B30A8DD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61" y="336197"/>
            <a:ext cx="9278408" cy="618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2BEE02A-68F8-07E6-F0F2-347A2AA99FDC}"/>
              </a:ext>
            </a:extLst>
          </p:cNvPr>
          <p:cNvSpPr txBox="1"/>
          <p:nvPr/>
        </p:nvSpPr>
        <p:spPr>
          <a:xfrm>
            <a:off x="329711" y="138615"/>
            <a:ext cx="11532577" cy="11033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ts val="3600"/>
              </a:lnSpc>
            </a:pPr>
            <a:endParaRPr lang="pt-BR" sz="6000" b="1" i="0" dirty="0">
              <a:solidFill>
                <a:srgbClr val="282828"/>
              </a:solidFill>
              <a:effectLst/>
              <a:latin typeface="CNN Sans Display"/>
            </a:endParaRPr>
          </a:p>
          <a:p>
            <a:pPr algn="l">
              <a:lnSpc>
                <a:spcPts val="3600"/>
              </a:lnSpc>
            </a:pPr>
            <a:r>
              <a:rPr lang="pt-BR" sz="6000" b="1" dirty="0">
                <a:solidFill>
                  <a:srgbClr val="282828"/>
                </a:solidFill>
                <a:latin typeface="CNN Sans Display"/>
              </a:rPr>
              <a:t>D</a:t>
            </a:r>
            <a:r>
              <a:rPr lang="pt-BR" sz="6000" b="1" i="0" dirty="0">
                <a:solidFill>
                  <a:srgbClr val="282828"/>
                </a:solidFill>
                <a:effectLst/>
                <a:latin typeface="CNN Sans Display"/>
              </a:rPr>
              <a:t>iscurso de posse de Donald Trump</a:t>
            </a:r>
          </a:p>
        </p:txBody>
      </p:sp>
    </p:spTree>
    <p:extLst>
      <p:ext uri="{BB962C8B-B14F-4D97-AF65-F5344CB8AC3E}">
        <p14:creationId xmlns:p14="http://schemas.microsoft.com/office/powerpoint/2010/main" val="189251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F4567-1A9A-0353-8544-00D50E14F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B7F1ED-9F7E-3A77-04D9-EA5193D5F5E7}"/>
              </a:ext>
            </a:extLst>
          </p:cNvPr>
          <p:cNvSpPr txBox="1"/>
          <p:nvPr/>
        </p:nvSpPr>
        <p:spPr>
          <a:xfrm>
            <a:off x="787400" y="335845"/>
            <a:ext cx="106172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Logo no início, ele destacou 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 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“a era de ouro”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 </a:t>
            </a: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do país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“começa agora”</a:t>
            </a: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 e que os EUA serão 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“respeitados novamente”. </a:t>
            </a: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“Durante todo dia do governo Trump, 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colocarei a América em primeiro lugar</a:t>
            </a: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”,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79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27AD4-74D9-26AB-F76A-04667D011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C5E33E2-8989-BD8B-9FC8-7EB46B7CE166}"/>
              </a:ext>
            </a:extLst>
          </p:cNvPr>
          <p:cNvSpPr txBox="1"/>
          <p:nvPr/>
        </p:nvSpPr>
        <p:spPr>
          <a:xfrm>
            <a:off x="948265" y="843677"/>
            <a:ext cx="10651067" cy="51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A partir de hoje, será a política oficial do governo dos Estados Unidos que existam apenas </a:t>
            </a: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dois gêneros</a:t>
            </a:r>
            <a:r>
              <a:rPr kumimoji="0" lang="pt-BR" sz="6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: </a:t>
            </a: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masculino</a:t>
            </a:r>
            <a:r>
              <a:rPr kumimoji="0" lang="pt-BR" sz="6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 e </a:t>
            </a: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feminino</a:t>
            </a:r>
            <a:r>
              <a:rPr kumimoji="0" lang="pt-BR" sz="66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”,</a:t>
            </a:r>
            <a:endParaRPr kumimoji="0" lang="pt-BR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9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65AD3-DFE3-A3AF-D502-73E3B140F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esus. Dos 13 aos 30 Anos PDF Francisco Klors Werneck">
            <a:extLst>
              <a:ext uri="{FF2B5EF4-FFF2-40B4-BE49-F238E27FC236}">
                <a16:creationId xmlns:a16="http://schemas.microsoft.com/office/drawing/2014/main" id="{ED043D1B-A946-5017-CA7F-ED921691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904" y="1117507"/>
            <a:ext cx="2522931" cy="41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787830C4-A4F9-74DE-62A1-5EAB43724896}"/>
              </a:ext>
            </a:extLst>
          </p:cNvPr>
          <p:cNvSpPr/>
          <p:nvPr/>
        </p:nvSpPr>
        <p:spPr>
          <a:xfrm>
            <a:off x="166113" y="483830"/>
            <a:ext cx="9009791" cy="5392037"/>
          </a:xfrm>
          <a:prstGeom prst="homePlate">
            <a:avLst>
              <a:gd name="adj" fmla="val 52941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6B781D1-39FB-DB3F-5A9A-26F590B9FED0}"/>
              </a:ext>
            </a:extLst>
          </p:cNvPr>
          <p:cNvSpPr txBox="1"/>
          <p:nvPr/>
        </p:nvSpPr>
        <p:spPr>
          <a:xfrm>
            <a:off x="166113" y="1815639"/>
            <a:ext cx="789093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CAPITULO 01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6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“A ÚLTIMA CRISE DA TERRA”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6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larendon BT" panose="0204070404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804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B9566-3B6F-6E99-93B3-1C2D4020C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F101A3-E470-5E94-D14D-90B40651DA13}"/>
              </a:ext>
            </a:extLst>
          </p:cNvPr>
          <p:cNvSpPr txBox="1"/>
          <p:nvPr/>
        </p:nvSpPr>
        <p:spPr>
          <a:xfrm>
            <a:off x="761999" y="508969"/>
            <a:ext cx="10735733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“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Eu fui salvo por Deus 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para fazer a América grande novamente</a:t>
            </a: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”, disse o republicano, que foi ovacionado por muitos dos presentes no Capitólio e outras pessoas que assistiam ao discurso na Capital </a:t>
            </a:r>
            <a:r>
              <a:rPr kumimoji="0" lang="pt-BR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One</a:t>
            </a: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NN Sans Display"/>
                <a:ea typeface="+mn-ea"/>
                <a:cs typeface="+mn-cs"/>
              </a:rPr>
              <a:t> Arena.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93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EFE19-F2F5-C332-B3F0-01E4C56CC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376E67D-6F61-E49C-114E-C6848C5FD51E}"/>
              </a:ext>
            </a:extLst>
          </p:cNvPr>
          <p:cNvSpPr txBox="1"/>
          <p:nvPr/>
        </p:nvSpPr>
        <p:spPr>
          <a:xfrm>
            <a:off x="880533" y="428178"/>
            <a:ext cx="10684934" cy="60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partir deste dia, nosso país vai prosperar e 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será respeitado novamente em todo o mundo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Seremos a inveja de todas as nações 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não permitiremos que tirem vantagem de nós por mais tempo. Durante cada dia do governo Trump, 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colocarei a América em primeiro lugar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37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3ED98-EB10-C3E7-0AA0-C215738C9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BA4AC624-1377-4416-3A4D-AC7DEF6D659E}"/>
              </a:ext>
            </a:extLst>
          </p:cNvPr>
          <p:cNvSpPr txBox="1"/>
          <p:nvPr/>
        </p:nvSpPr>
        <p:spPr>
          <a:xfrm>
            <a:off x="499533" y="505122"/>
            <a:ext cx="11192933" cy="5847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Meu legado de maior orgulho será o de um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pacificador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unificador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É isso que eu quero ser, um pacificador e um unificador. Estou feliz em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dizer que, desde ontem, um dia antes de eu assumir o cargo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os reféns no Oriente Médio estão voltando para casa para suas famílias.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América vai recuperar seu lugar de direito como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maior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mais poderosa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mais respeitada nação da Terra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inspirando o respeito e a admiração do mundo inteiro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273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2633C-1D1D-8841-B6E4-72C888912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75EA36-EB86-8851-C2E1-1569A17C7839}"/>
              </a:ext>
            </a:extLst>
          </p:cNvPr>
          <p:cNvSpPr txBox="1"/>
          <p:nvPr/>
        </p:nvSpPr>
        <p:spPr>
          <a:xfrm>
            <a:off x="829733" y="675269"/>
            <a:ext cx="10786534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Então, ao 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libertarmos nossa nação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nós a levaremos a novos patamares de vitória e sucesso. Não seremos dissuadidos. 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Juntos, acabaremos com a epidemia de doenças crônicas 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manteremos nossas crianças seguras, saudáveis ​​e livres de doenças.</a:t>
            </a:r>
          </a:p>
        </p:txBody>
      </p:sp>
    </p:spTree>
    <p:extLst>
      <p:ext uri="{BB962C8B-B14F-4D97-AF65-F5344CB8AC3E}">
        <p14:creationId xmlns:p14="http://schemas.microsoft.com/office/powerpoint/2010/main" val="2252397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4A8AE-94BD-FAA9-A018-7399B81EF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E76865-257C-CFA1-6A01-8C9806C6BFF7}"/>
              </a:ext>
            </a:extLst>
          </p:cNvPr>
          <p:cNvSpPr txBox="1"/>
          <p:nvPr/>
        </p:nvSpPr>
        <p:spPr>
          <a:xfrm>
            <a:off x="770467" y="766732"/>
            <a:ext cx="10651066" cy="532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Nosso poder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acabará com todas as guerras 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trará um novo espírito de unidade a um mundo que tem sido raivoso, violento e totalmente imprevisível.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América será respeitada 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admirada novamente, inclusive por pessoas de religião, fé e boa vontade.</a:t>
            </a:r>
          </a:p>
        </p:txBody>
      </p:sp>
    </p:spTree>
    <p:extLst>
      <p:ext uri="{BB962C8B-B14F-4D97-AF65-F5344CB8AC3E}">
        <p14:creationId xmlns:p14="http://schemas.microsoft.com/office/powerpoint/2010/main" val="2598397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2B177-CF0F-25EF-C2BF-79B5CB6A4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0B08AD7-6F2D-B46F-2F00-4FF4ED313977}"/>
              </a:ext>
            </a:extLst>
          </p:cNvPr>
          <p:cNvSpPr txBox="1"/>
          <p:nvPr/>
        </p:nvSpPr>
        <p:spPr>
          <a:xfrm>
            <a:off x="829734" y="751344"/>
            <a:ext cx="10532532" cy="535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futuro é nosso </a:t>
            </a:r>
            <a:r>
              <a:rPr kumimoji="0" lang="pt-BR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</a:t>
            </a:r>
            <a:r>
              <a:rPr kumimoji="0" lang="pt-BR" sz="7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nossa era de ouro </a:t>
            </a:r>
            <a:r>
              <a:rPr kumimoji="0" lang="pt-BR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apenas começou.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Obrigado, Deus abençoe a América.</a:t>
            </a:r>
          </a:p>
        </p:txBody>
      </p:sp>
    </p:spTree>
    <p:extLst>
      <p:ext uri="{BB962C8B-B14F-4D97-AF65-F5344CB8AC3E}">
        <p14:creationId xmlns:p14="http://schemas.microsoft.com/office/powerpoint/2010/main" val="3634486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550F3-48CC-26D3-241F-16C32B116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FEBC0DD-20A2-C398-4ADC-400CBA0A0FFC}"/>
              </a:ext>
            </a:extLst>
          </p:cNvPr>
          <p:cNvSpPr txBox="1"/>
          <p:nvPr/>
        </p:nvSpPr>
        <p:spPr>
          <a:xfrm>
            <a:off x="355600" y="145533"/>
            <a:ext cx="11480799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kern="100" dirty="0">
                <a:solidFill>
                  <a:srgbClr val="0000CC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RESUMO DO CAPÍTULO 01</a:t>
            </a:r>
          </a:p>
          <a:p>
            <a:pPr marL="285750" indent="-285750">
              <a:buFontTx/>
              <a:buChar char="-"/>
            </a:pPr>
            <a:r>
              <a:rPr lang="pt-BR" sz="4000" b="1" kern="100" dirty="0">
                <a:solidFill>
                  <a:schemeClr val="accent5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Precisamos ter interesse sobre o tempo presente</a:t>
            </a:r>
            <a:r>
              <a:rPr lang="pt-BR" sz="40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pt-BR" sz="36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 mundo está próximo de uma </a:t>
            </a:r>
            <a:r>
              <a:rPr lang="pt-BR" sz="4000" b="1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“crise estupenda”. </a:t>
            </a:r>
          </a:p>
          <a:p>
            <a:pPr marL="285750" indent="-285750">
              <a:buFontTx/>
              <a:buChar char="-"/>
            </a:pPr>
            <a:r>
              <a:rPr lang="pt-BR" sz="4000" b="1" kern="100" dirty="0">
                <a:solidFill>
                  <a:srgbClr val="0000CC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Agitação social em todas as partes do mundo</a:t>
            </a:r>
            <a:r>
              <a:rPr lang="pt-BR" sz="40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pt-BR" sz="40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Grandes mudanças estão prestes  a acontecer.</a:t>
            </a:r>
          </a:p>
          <a:p>
            <a:pPr marL="285750" indent="-285750">
              <a:buFontTx/>
              <a:buChar char="-"/>
            </a:pPr>
            <a:r>
              <a:rPr lang="pt-BR" sz="40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Virá a </a:t>
            </a:r>
            <a:r>
              <a:rPr lang="pt-BR" sz="4000" b="1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“última  grande crise” </a:t>
            </a:r>
            <a:r>
              <a:rPr lang="pt-BR" sz="40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mundial. </a:t>
            </a:r>
          </a:p>
          <a:p>
            <a:pPr marL="285750" indent="-285750">
              <a:buFontTx/>
              <a:buChar char="-"/>
            </a:pPr>
            <a:r>
              <a:rPr lang="pt-BR" sz="4000" b="1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As nações estão se organizado para os últimos acontecimentos</a:t>
            </a:r>
            <a:r>
              <a:rPr lang="pt-BR" sz="40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9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D28BF-A364-E7B5-708C-9897A2685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6D76504-1749-3967-1050-CC5494C7B9BC}"/>
              </a:ext>
            </a:extLst>
          </p:cNvPr>
          <p:cNvSpPr txBox="1"/>
          <p:nvPr/>
        </p:nvSpPr>
        <p:spPr>
          <a:xfrm>
            <a:off x="355600" y="305068"/>
            <a:ext cx="11480799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kern="100" dirty="0">
                <a:solidFill>
                  <a:srgbClr val="0000CC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RESUMO DO CAPÍTULO 01</a:t>
            </a:r>
          </a:p>
          <a:p>
            <a:pPr marL="285750" indent="-285750">
              <a:buFontTx/>
              <a:buChar char="-"/>
            </a:pPr>
            <a:r>
              <a:rPr lang="pt-BR" sz="40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Os acontecimentos finais serão rápidos. </a:t>
            </a:r>
          </a:p>
          <a:p>
            <a:pPr marL="285750" indent="-285750">
              <a:buFontTx/>
              <a:buChar char="-"/>
            </a:pPr>
            <a:r>
              <a:rPr lang="pt-BR" sz="4000" b="1" kern="100" dirty="0">
                <a:solidFill>
                  <a:srgbClr val="0000CC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As nações estão perturbadas e perplexas.</a:t>
            </a:r>
          </a:p>
          <a:p>
            <a:pPr marL="285750" indent="-285750">
              <a:buFontTx/>
              <a:buChar char="-"/>
            </a:pPr>
            <a:r>
              <a:rPr lang="pt-BR" sz="40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Preocupação geral: </a:t>
            </a:r>
            <a:r>
              <a:rPr lang="pt-BR" sz="3200" b="1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FOGO, INUNDAÇÕES, GUERRAS</a:t>
            </a:r>
            <a:endParaRPr lang="pt-BR" sz="4000" b="1" kern="100" dirty="0">
              <a:solidFill>
                <a:srgbClr val="FF0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sz="4000" b="1" kern="100" dirty="0">
                <a:solidFill>
                  <a:schemeClr val="accent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Os que ouvirem a advertência, serão salvos por Jesus.</a:t>
            </a:r>
          </a:p>
          <a:p>
            <a:pPr marL="285750" indent="-285750">
              <a:buFontTx/>
              <a:buChar char="-"/>
            </a:pPr>
            <a:r>
              <a:rPr lang="pt-BR" sz="40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Devemos estudar os </a:t>
            </a:r>
            <a:r>
              <a:rPr lang="pt-BR" sz="4000" b="1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“sinais” </a:t>
            </a:r>
            <a:r>
              <a:rPr lang="pt-BR" sz="40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em nossa volta.</a:t>
            </a:r>
          </a:p>
          <a:p>
            <a:pPr marL="285750" indent="-285750">
              <a:buFontTx/>
              <a:buChar char="-"/>
            </a:pPr>
            <a:r>
              <a:rPr lang="pt-BR" sz="40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Acompanhar os </a:t>
            </a:r>
            <a:r>
              <a:rPr lang="pt-BR" sz="4000" b="1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“fatos históricos” </a:t>
            </a:r>
            <a:r>
              <a:rPr lang="pt-BR" sz="40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 estudar  Daniel e Apocalipse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E93763B-B75A-FBCF-3495-6AE2EA52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2" y="920621"/>
            <a:ext cx="10290175" cy="50167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Lucas 21:28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“</a:t>
            </a: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Ora, quando estas coisas começarem a acontecer</a:t>
            </a: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, </a:t>
            </a:r>
            <a:r>
              <a:rPr kumimoji="0" lang="pt-BR" alt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levantem-se</a:t>
            </a: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 e </a:t>
            </a:r>
            <a:r>
              <a:rPr kumimoji="0" lang="pt-BR" alt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fiquem de cabeça erguida</a:t>
            </a: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, </a:t>
            </a:r>
            <a:r>
              <a:rPr kumimoji="0" lang="pt-BR" alt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porque a redenção de vocês se aproxima</a:t>
            </a: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”</a:t>
            </a:r>
            <a:endParaRPr kumimoji="0" lang="pt-BR" altLang="pt-BR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larendon B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ortal EBD - Lição 13 - Haverá uma segunda vinda de Jesus? II">
            <a:extLst>
              <a:ext uri="{FF2B5EF4-FFF2-40B4-BE49-F238E27FC236}">
                <a16:creationId xmlns:a16="http://schemas.microsoft.com/office/drawing/2014/main" id="{D043DACE-2461-A6C1-0E8B-BF8379A7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29929"/>
            <a:ext cx="115633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BB2BEEA-68E4-103B-725F-8A2BF570DE73}"/>
              </a:ext>
            </a:extLst>
          </p:cNvPr>
          <p:cNvSpPr txBox="1"/>
          <p:nvPr/>
        </p:nvSpPr>
        <p:spPr>
          <a:xfrm>
            <a:off x="735496" y="3842748"/>
            <a:ext cx="10721008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O tempo da volta de Jesus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está </a:t>
            </a: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muitíssimo próximo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mais do que imaginamos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64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5A88759-CB7B-8B19-65F9-268286F051DA}"/>
              </a:ext>
            </a:extLst>
          </p:cNvPr>
          <p:cNvSpPr txBox="1"/>
          <p:nvPr/>
        </p:nvSpPr>
        <p:spPr>
          <a:xfrm>
            <a:off x="355600" y="335845"/>
            <a:ext cx="11480799" cy="61247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tempo presente </a:t>
            </a:r>
            <a:r>
              <a:rPr lang="pt-BR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</a:t>
            </a:r>
            <a:r>
              <a:rPr lang="pt-BR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dominante interesse para todo o vivente</a:t>
            </a:r>
            <a:r>
              <a:rPr lang="pt-BR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Governadores e estadistas, homens que ocupam posições de confiança e autoridade, homens e mulheres pensantes de todas as classes</a:t>
            </a:r>
            <a:r>
              <a:rPr lang="pt-BR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têm </a:t>
            </a:r>
            <a:r>
              <a:rPr lang="pt-BR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sua atenção posta nos</a:t>
            </a:r>
            <a:r>
              <a:rPr lang="pt-BR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acontecimentos que tomam lugar ao nosso redor</a:t>
            </a:r>
            <a:r>
              <a:rPr lang="pt-BR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Estão observando as relações que existem entre as nações. Eles examinam a intensidade que está tomando posse de cada elemento terreno</a:t>
            </a:r>
            <a:r>
              <a:rPr lang="pt-BR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 reconhecem que </a:t>
            </a:r>
            <a:r>
              <a:rPr lang="pt-BR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algo grande e decisivo está para acontecer</a:t>
            </a:r>
            <a:r>
              <a:rPr lang="pt-BR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— que </a:t>
            </a:r>
            <a:r>
              <a:rPr lang="pt-BR" sz="36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mundo está no limiar de uma </a:t>
            </a:r>
            <a:r>
              <a:rPr lang="pt-BR" sz="48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crise</a:t>
            </a:r>
            <a:r>
              <a:rPr lang="pt-BR" sz="4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estupenda</a:t>
            </a:r>
            <a:r>
              <a:rPr lang="pt-BR" sz="4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Profetas e Reis, 537.</a:t>
            </a:r>
            <a:endParaRPr lang="pt-BR" sz="1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D5FA92-14BD-6327-AC69-BE5F0B13E79E}"/>
              </a:ext>
            </a:extLst>
          </p:cNvPr>
          <p:cNvSpPr txBox="1"/>
          <p:nvPr/>
        </p:nvSpPr>
        <p:spPr>
          <a:xfrm>
            <a:off x="1557865" y="2884495"/>
            <a:ext cx="9076268" cy="221599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Vamos ter uma crise</a:t>
            </a:r>
            <a:r>
              <a:rPr lang="pt-BR" sz="60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6600" b="1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estupenda</a:t>
            </a:r>
            <a:endParaRPr lang="pt-B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CA6A0-2566-42BA-4094-4D9C5D3BC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HEGOU A HORA: O Sonho de Daniel 2">
            <a:extLst>
              <a:ext uri="{FF2B5EF4-FFF2-40B4-BE49-F238E27FC236}">
                <a16:creationId xmlns:a16="http://schemas.microsoft.com/office/drawing/2014/main" id="{307EDF4B-B851-556C-8DF4-1FE9A737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13" y="2848002"/>
            <a:ext cx="4885896" cy="36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D3BF08F-656C-6E38-285A-C09E3F9E54B5}"/>
              </a:ext>
            </a:extLst>
          </p:cNvPr>
          <p:cNvSpPr txBox="1"/>
          <p:nvPr/>
        </p:nvSpPr>
        <p:spPr>
          <a:xfrm>
            <a:off x="628935" y="150126"/>
            <a:ext cx="11039897" cy="2616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2:44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“Mas,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dias desses reis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Deus do céu levantará um reino que jamais será destruído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que não passará a outro povo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......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 ele mesmo subsistirá para sempre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</a:t>
            </a:r>
          </a:p>
        </p:txBody>
      </p:sp>
      <p:pic>
        <p:nvPicPr>
          <p:cNvPr id="1026" name="Picture 2" descr="Daniel 2: Daniel 2 Statue with Stone">
            <a:extLst>
              <a:ext uri="{FF2B5EF4-FFF2-40B4-BE49-F238E27FC236}">
                <a16:creationId xmlns:a16="http://schemas.microsoft.com/office/drawing/2014/main" id="{4B18413B-A64E-11CD-3173-61B36F1BF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2823260"/>
            <a:ext cx="4836098" cy="362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85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O futuro em uma estátua - um sonho que revelou o fim de tudo">
            <a:extLst>
              <a:ext uri="{FF2B5EF4-FFF2-40B4-BE49-F238E27FC236}">
                <a16:creationId xmlns:a16="http://schemas.microsoft.com/office/drawing/2014/main" id="{335A352A-EFF6-C322-EAB7-7D906021B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E3E7E19-8186-6FA4-4881-C357CAFF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4192588"/>
            <a:ext cx="11423650" cy="19383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“....Certamente venho sem demora.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Amém!</a:t>
            </a:r>
            <a:r>
              <a:rPr kumimoji="0" lang="pt-BR" alt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 Vem, Senhor Jesus”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80286A-23C8-9415-6EBD-2C0FAD52B4EE}"/>
              </a:ext>
            </a:extLst>
          </p:cNvPr>
          <p:cNvSpPr txBox="1"/>
          <p:nvPr/>
        </p:nvSpPr>
        <p:spPr>
          <a:xfrm>
            <a:off x="5630863" y="155575"/>
            <a:ext cx="6197600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Apocalipse 22:20</a:t>
            </a:r>
          </a:p>
        </p:txBody>
      </p:sp>
    </p:spTree>
    <p:extLst>
      <p:ext uri="{BB962C8B-B14F-4D97-AF65-F5344CB8AC3E}">
        <p14:creationId xmlns:p14="http://schemas.microsoft.com/office/powerpoint/2010/main" val="3787571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48DB5A45-6EA8-A6FE-3F3C-7EECDB8E3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179" y="1389980"/>
            <a:ext cx="10290175" cy="4078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pt-BR" altLang="pt-BR" dirty="0">
                <a:solidFill>
                  <a:srgbClr val="0000CC"/>
                </a:solidFill>
                <a:latin typeface="Clarendon BT" pitchFamily="18" charset="0"/>
              </a:rPr>
              <a:t>Mateus 24:13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pt-BR" altLang="pt-BR" sz="6600" dirty="0">
                <a:solidFill>
                  <a:srgbClr val="0000CC"/>
                </a:solidFill>
                <a:latin typeface="Clarendon BT" pitchFamily="18" charset="0"/>
              </a:rPr>
              <a:t>“Aquele, porém, que perseverar até o fim, </a:t>
            </a:r>
            <a:r>
              <a:rPr lang="pt-BR" altLang="pt-BR" sz="6600" b="1" dirty="0">
                <a:solidFill>
                  <a:srgbClr val="FF0066"/>
                </a:solidFill>
                <a:latin typeface="Clarendon BT" pitchFamily="18" charset="0"/>
              </a:rPr>
              <a:t>ESSE SERÁ SALVO</a:t>
            </a:r>
            <a:r>
              <a:rPr lang="pt-BR" altLang="pt-BR" sz="6600" dirty="0">
                <a:solidFill>
                  <a:srgbClr val="0000CC"/>
                </a:solidFill>
                <a:latin typeface="Clarendon BT" pitchFamily="18" charset="0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3B0108D-E611-D47E-D7C6-DE71A23ECE54}"/>
              </a:ext>
            </a:extLst>
          </p:cNvPr>
          <p:cNvSpPr txBox="1"/>
          <p:nvPr/>
        </p:nvSpPr>
        <p:spPr>
          <a:xfrm>
            <a:off x="437692" y="533382"/>
            <a:ext cx="11316615" cy="5724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FF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ESTE MOMENTO É UM TEMPO ESPECIAL PARA</a:t>
            </a:r>
            <a:r>
              <a:rPr lang="pt-BR" sz="5400" b="1" dirty="0">
                <a:solidFill>
                  <a:srgbClr val="FF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:</a:t>
            </a:r>
          </a:p>
          <a:p>
            <a:pPr algn="ctr">
              <a:defRPr/>
            </a:pPr>
            <a:endParaRPr lang="pt-BR" sz="3200" b="1" dirty="0">
              <a:solidFill>
                <a:srgbClr val="FF0000"/>
              </a:solidFill>
              <a:latin typeface="source sans pro" panose="020B0503030403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pt-BR" sz="40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Buscar</a:t>
            </a:r>
            <a:r>
              <a:rPr lang="pt-BR" sz="40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 o “REINO”  em primeiro lugar.</a:t>
            </a:r>
          </a:p>
          <a:p>
            <a:pPr marL="457200" indent="-457200">
              <a:buFontTx/>
              <a:buChar char="-"/>
              <a:defRPr/>
            </a:pPr>
            <a:r>
              <a:rPr lang="pt-BR" sz="40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Ter FÉ </a:t>
            </a:r>
            <a:r>
              <a:rPr lang="pt-BR" sz="40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no sacrifício de Jesus em nosso lugar.</a:t>
            </a:r>
          </a:p>
          <a:p>
            <a:pPr marL="457200" indent="-457200">
              <a:buFontTx/>
              <a:buChar char="-"/>
              <a:defRPr/>
            </a:pPr>
            <a:r>
              <a:rPr lang="pt-BR" sz="40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Obedecer</a:t>
            </a:r>
            <a:r>
              <a:rPr lang="pt-BR" sz="40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 e guardar os mandamentos de Deus.</a:t>
            </a:r>
          </a:p>
          <a:p>
            <a:pPr marL="457200" indent="-457200">
              <a:buFontTx/>
              <a:buChar char="-"/>
              <a:defRPr/>
            </a:pPr>
            <a:r>
              <a:rPr lang="pt-BR" sz="40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Estudar</a:t>
            </a:r>
            <a:r>
              <a:rPr lang="pt-BR" sz="40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 a Bíblia diariamente.</a:t>
            </a:r>
            <a:r>
              <a:rPr lang="pt-BR" sz="4000" dirty="0">
                <a:solidFill>
                  <a:schemeClr val="tx1"/>
                </a:solidFill>
                <a:latin typeface="source sans pro" panose="020B0503030403020204" pitchFamily="34" charset="0"/>
              </a:rPr>
              <a:t>  </a:t>
            </a:r>
          </a:p>
          <a:p>
            <a:pPr marL="457200" indent="-457200">
              <a:buFontTx/>
              <a:buChar char="-"/>
              <a:defRPr/>
            </a:pPr>
            <a:r>
              <a:rPr lang="pt-BR" sz="40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Ler</a:t>
            </a:r>
            <a:r>
              <a:rPr lang="pt-BR" sz="40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 os livros do </a:t>
            </a:r>
            <a:r>
              <a:rPr lang="pt-BR" sz="4000" b="1" dirty="0">
                <a:solidFill>
                  <a:srgbClr val="3D03CF"/>
                </a:solidFill>
                <a:latin typeface="source sans pro" panose="020B0503030403020204" pitchFamily="34" charset="0"/>
              </a:rPr>
              <a:t>“Espirito de Profecia”.</a:t>
            </a:r>
            <a:r>
              <a:rPr lang="pt-BR" sz="4000" dirty="0">
                <a:solidFill>
                  <a:srgbClr val="3D03CF"/>
                </a:solidFill>
                <a:latin typeface="source sans pro" panose="020B0503030403020204" pitchFamily="34" charset="0"/>
              </a:rPr>
              <a:t>  </a:t>
            </a:r>
          </a:p>
          <a:p>
            <a:pPr marL="457200" indent="-457200">
              <a:buFontTx/>
              <a:buChar char="-"/>
              <a:defRPr/>
            </a:pPr>
            <a:r>
              <a:rPr lang="pt-BR" sz="40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Manter</a:t>
            </a:r>
            <a:r>
              <a:rPr lang="pt-BR" sz="40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 profunda comunhão com o Céu</a:t>
            </a:r>
            <a:r>
              <a:rPr lang="pt-BR" sz="4000" dirty="0">
                <a:solidFill>
                  <a:schemeClr val="tx1"/>
                </a:solidFill>
                <a:latin typeface="source sans pro" panose="020B0503030403020204" pitchFamily="34" charset="0"/>
              </a:rPr>
              <a:t>, </a:t>
            </a:r>
          </a:p>
          <a:p>
            <a:pPr marL="457200" indent="-457200">
              <a:buFontTx/>
              <a:buChar char="-"/>
              <a:defRPr/>
            </a:pPr>
            <a:r>
              <a:rPr lang="pt-BR" sz="40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Uma vida </a:t>
            </a:r>
            <a:r>
              <a:rPr lang="pt-BR" sz="4000" b="1" dirty="0">
                <a:solidFill>
                  <a:schemeClr val="tx1"/>
                </a:solidFill>
                <a:latin typeface="source sans pro" panose="020B0503030403020204" pitchFamily="34" charset="0"/>
              </a:rPr>
              <a:t>CONTÍNUA de FÉ, ORAÇÃO E </a:t>
            </a:r>
            <a:r>
              <a:rPr lang="pt-BR" sz="40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AÇÃO.</a:t>
            </a:r>
            <a:r>
              <a:rPr lang="pt-BR" sz="4000" dirty="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D098286B-4C44-BD82-9668-46490D32E218}"/>
              </a:ext>
            </a:extLst>
          </p:cNvPr>
          <p:cNvSpPr/>
          <p:nvPr/>
        </p:nvSpPr>
        <p:spPr>
          <a:xfrm>
            <a:off x="1089554" y="877888"/>
            <a:ext cx="10012892" cy="4165600"/>
          </a:xfrm>
          <a:prstGeom prst="wedgeRoundRect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3">
            <a:extLst>
              <a:ext uri="{FF2B5EF4-FFF2-40B4-BE49-F238E27FC236}">
                <a16:creationId xmlns:a16="http://schemas.microsoft.com/office/drawing/2014/main" id="{353C7273-4184-A7C3-5198-3914F61E6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5" y="877888"/>
            <a:ext cx="9036050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FIM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Obrigado a todos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6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Excelente semana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7FD02-B0EE-F578-E3C4-D7E639413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9C9148-CDC2-9149-BD04-A6FA5683BD9E}"/>
              </a:ext>
            </a:extLst>
          </p:cNvPr>
          <p:cNvSpPr txBox="1"/>
          <p:nvPr/>
        </p:nvSpPr>
        <p:spPr>
          <a:xfrm>
            <a:off x="524933" y="356235"/>
            <a:ext cx="11142133" cy="6145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calamidades em terra e mar, as condições sociais agitadas, os rumores de guerra, são portentosos. Prenunciam a </a:t>
            </a:r>
            <a:r>
              <a:rPr lang="pt-BR" sz="36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proximidade de acontecimentos da maior importância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forças do mal estão-se arregimentando e consolidando-se. Elas se estão robustecendo para a </a:t>
            </a:r>
            <a:r>
              <a:rPr lang="pt-BR" sz="4400" b="1" kern="1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última grande crise</a:t>
            </a: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4000" b="1" kern="1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Grandes mudanças </a:t>
            </a:r>
            <a:r>
              <a:rPr lang="pt-BR" sz="400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estão prestes a operar-se no mundo, e </a:t>
            </a:r>
            <a:r>
              <a:rPr lang="pt-BR" sz="4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acontecimentos finais serão rápidos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Testemunhos Seletos 3:280.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951107-476B-25FA-7B93-20966361C15C}"/>
              </a:ext>
            </a:extLst>
          </p:cNvPr>
          <p:cNvSpPr txBox="1"/>
          <p:nvPr/>
        </p:nvSpPr>
        <p:spPr>
          <a:xfrm>
            <a:off x="2023532" y="3820067"/>
            <a:ext cx="8144934" cy="175432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5400" b="1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TEREMOS</a:t>
            </a:r>
          </a:p>
          <a:p>
            <a:pPr algn="ctr"/>
            <a:r>
              <a:rPr lang="pt-BR" sz="5400" b="1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Grandes mudanças </a:t>
            </a:r>
            <a:endParaRPr lang="pt-B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6BE1F-3208-CF1D-0BA3-EE3655FB1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DA5BCD-71FB-2A70-E176-CFA7142D6B5C}"/>
              </a:ext>
            </a:extLst>
          </p:cNvPr>
          <p:cNvSpPr txBox="1"/>
          <p:nvPr/>
        </p:nvSpPr>
        <p:spPr>
          <a:xfrm>
            <a:off x="516466" y="296364"/>
            <a:ext cx="11159067" cy="63302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tempo de angústia </a:t>
            </a: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angústia qual nunca houve, desde que houve nação </a:t>
            </a:r>
            <a:r>
              <a:rPr lang="pt-BR" sz="2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(Daniel 12:1) </a:t>
            </a:r>
            <a:r>
              <a:rPr lang="pt-BR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</a:t>
            </a: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está precisamente sobre nós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 somos semelhantes às virgens adormecidas. </a:t>
            </a:r>
            <a:r>
              <a:rPr lang="pt-BR" sz="28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Devemos acordar 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pedir que o Senhor Jesus ponha debaixo de nós os Seus braços eternos e nos conduza durante o tempo de provação à nossa frente. 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</a:t>
            </a:r>
            <a:r>
              <a:rPr lang="pt-B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Manuscript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Releases 3:305.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mundo está-se tornando cada vez mais iníquo. </a:t>
            </a:r>
            <a:r>
              <a:rPr lang="pt-BR" sz="36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 breve </a:t>
            </a:r>
            <a:r>
              <a:rPr lang="pt-BR" sz="36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surgirá </a:t>
            </a:r>
            <a:r>
              <a:rPr lang="pt-BR" sz="32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grande perturbação entre as nações </a:t>
            </a:r>
            <a:r>
              <a:rPr lang="pt-BR" sz="2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</a:t>
            </a:r>
            <a:r>
              <a:rPr lang="pt-BR" sz="3200" b="1" kern="10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perturbação que não cessará até que Jesus venha.</a:t>
            </a:r>
            <a:r>
              <a:rPr lang="pt-BR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pt-B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Review </a:t>
            </a:r>
            <a:r>
              <a:rPr lang="pt-BR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pt-BR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Herald, 11 de Fevereiro de 1904.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Estamos mesmo no limiar do tempo de angústia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 </a:t>
            </a: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acham-se diante de nós </a:t>
            </a:r>
            <a:r>
              <a:rPr lang="pt-BR" sz="32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perplexidades</a:t>
            </a: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 que dificilmente sonhamos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Testemunhos Seletos 3:306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CD450D-7644-272E-5D02-54F83080A952}"/>
              </a:ext>
            </a:extLst>
          </p:cNvPr>
          <p:cNvSpPr txBox="1"/>
          <p:nvPr/>
        </p:nvSpPr>
        <p:spPr>
          <a:xfrm>
            <a:off x="1684866" y="2738218"/>
            <a:ext cx="8221134" cy="14465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ESTAMOS PRÓXIMOS DO</a:t>
            </a:r>
          </a:p>
          <a:p>
            <a:pPr algn="ctr"/>
            <a:r>
              <a:rPr lang="pt-BR" sz="4400" b="1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 DE ANGÚSTIA</a:t>
            </a:r>
            <a:endParaRPr lang="pt-B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1750D-44F3-C5FA-D4BF-014880F34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67C1790-5BE4-0179-F70B-8DE238762AD9}"/>
              </a:ext>
            </a:extLst>
          </p:cNvPr>
          <p:cNvSpPr txBox="1"/>
          <p:nvPr/>
        </p:nvSpPr>
        <p:spPr>
          <a:xfrm>
            <a:off x="643467" y="407573"/>
            <a:ext cx="10989733" cy="61727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5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Estamos no limiar da </a:t>
            </a:r>
            <a:r>
              <a:rPr lang="pt-BR" sz="60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crise dos séculos</a:t>
            </a:r>
            <a:r>
              <a:rPr lang="pt-BR" sz="5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Em </a:t>
            </a:r>
            <a:r>
              <a:rPr lang="pt-BR" sz="54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rápida sucessão</a:t>
            </a:r>
            <a:r>
              <a:rPr lang="pt-BR" sz="5400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5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juízos de Deus se seguirão uns aos outros — </a:t>
            </a:r>
            <a:r>
              <a:rPr lang="pt-BR" sz="5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fogo</a:t>
            </a:r>
            <a:r>
              <a:rPr lang="pt-BR" sz="5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5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inundações</a:t>
            </a:r>
            <a:r>
              <a:rPr lang="pt-BR" sz="5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5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terremotos</a:t>
            </a:r>
            <a:r>
              <a:rPr lang="pt-BR" sz="5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com </a:t>
            </a:r>
            <a:r>
              <a:rPr lang="pt-BR" sz="5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guerras</a:t>
            </a:r>
            <a:r>
              <a:rPr lang="pt-BR" sz="5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5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derramamento de sangue</a:t>
            </a:r>
            <a:r>
              <a:rPr lang="pt-BR" sz="5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Profetas e Reis, 278.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757930-13B3-B374-8A59-3D931B059450}"/>
              </a:ext>
            </a:extLst>
          </p:cNvPr>
          <p:cNvSpPr txBox="1"/>
          <p:nvPr/>
        </p:nvSpPr>
        <p:spPr>
          <a:xfrm>
            <a:off x="1659467" y="2228671"/>
            <a:ext cx="8873066" cy="12003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SINAIS NOS MOSTRAM QUE</a:t>
            </a:r>
          </a:p>
          <a:p>
            <a:pPr algn="ctr"/>
            <a:r>
              <a:rPr lang="pt-BR" sz="3600" b="1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ESTAMOS PRÓXIMOS DA CRISE FINAL </a:t>
            </a:r>
            <a:endParaRPr lang="pt-B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5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14FE7-8B34-65D6-144F-DA7A4884D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0C3CFA8-8C24-A865-2874-0861D77D4FFA}"/>
              </a:ext>
            </a:extLst>
          </p:cNvPr>
          <p:cNvSpPr txBox="1"/>
          <p:nvPr/>
        </p:nvSpPr>
        <p:spPr>
          <a:xfrm>
            <a:off x="719667" y="399613"/>
            <a:ext cx="10752666" cy="6058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Deus sempre tem dado aos homens advertência dos juízos por vir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Aqueles que </a:t>
            </a:r>
            <a:r>
              <a:rPr lang="pt-BR" sz="4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tiveram fé na mensagem 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Ele enviada </a:t>
            </a:r>
            <a:r>
              <a:rPr lang="pt-BR" sz="4400" b="1" kern="1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seu tempo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 agiram segundo sua fé, em </a:t>
            </a:r>
            <a:r>
              <a:rPr lang="pt-BR" sz="4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obediência aos Seus mandamentos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escaparam aos juízos que caíram sobre os desobedientes e incrédulos.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Desejado de Todas as Nações, 634.</a:t>
            </a:r>
            <a:endParaRPr lang="pt-BR" sz="6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0BCB48-3910-3A71-20BA-A42A2EF7FCDB}"/>
              </a:ext>
            </a:extLst>
          </p:cNvPr>
          <p:cNvSpPr txBox="1"/>
          <p:nvPr/>
        </p:nvSpPr>
        <p:spPr>
          <a:xfrm>
            <a:off x="719667" y="3807012"/>
            <a:ext cx="10761134" cy="11387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DEUS ESTÁ NOS MOSTRANDO O QUE VAI ACONTECER EM </a:t>
            </a:r>
          </a:p>
          <a:p>
            <a:pPr algn="ctr"/>
            <a:r>
              <a:rPr lang="pt-BR" sz="3600" b="1" kern="100" dirty="0">
                <a:solidFill>
                  <a:srgbClr val="FFC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“EM NOSSO TEMPO”</a:t>
            </a:r>
            <a:endParaRPr lang="pt-BR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EA214-7314-58FC-9268-6F1D686C7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023E006-F530-21B5-9481-88D4DC019FB8}"/>
              </a:ext>
            </a:extLst>
          </p:cNvPr>
          <p:cNvSpPr txBox="1"/>
          <p:nvPr/>
        </p:nvSpPr>
        <p:spPr>
          <a:xfrm>
            <a:off x="452966" y="211676"/>
            <a:ext cx="11286068" cy="602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Noé</a:t>
            </a:r>
            <a:r>
              <a:rPr lang="pt-BR" sz="28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veio a palavra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“Entra tu e toda a tua casa na arca, porque te hei visto justo diante de Mim.” Gênesis 7:1. Noé obedeceu, e foi salvo.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Ló</a:t>
            </a:r>
            <a:r>
              <a:rPr lang="pt-BR" sz="28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foi enviada a mensagem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“Levantai-vos, saí deste lugar, porque o Senhor há de destruir a cidade.” Gênesis 19:14. Ló colocou-se sob a guarda dos mensageiros celestes, e foi salvo.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Assim </a:t>
            </a:r>
            <a:r>
              <a:rPr lang="pt-BR" sz="28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</a:t>
            </a:r>
            <a:r>
              <a:rPr lang="pt-BR" sz="2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discípulos</a:t>
            </a:r>
            <a:r>
              <a:rPr lang="pt-BR" sz="28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Cristo tiveram aviso da destruição de Jerusalém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Os que estavam alerta quanto ao sinal da próxima ruína, e fugiram da cidade, escaparam à destruição.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Assim agora estamos dando aviso da segunda vinda de Cristo e da destruição impendente sobre o mundo. </a:t>
            </a:r>
            <a:r>
              <a:rPr lang="pt-BR" sz="36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que ouvirem a advertência, serão salvos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— O Desejado de Todas as Nações, 634.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8F66B5-4294-AD10-A1BF-3502FF39F82F}"/>
              </a:ext>
            </a:extLst>
          </p:cNvPr>
          <p:cNvSpPr txBox="1"/>
          <p:nvPr/>
        </p:nvSpPr>
        <p:spPr>
          <a:xfrm>
            <a:off x="1661583" y="3628676"/>
            <a:ext cx="8868834" cy="14465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VAMOS OUVIR E OBEDECER</a:t>
            </a:r>
          </a:p>
          <a:p>
            <a:pPr algn="ctr"/>
            <a:r>
              <a:rPr lang="pt-BR" sz="4400" b="1" kern="100" dirty="0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 PALAVRA DE DEUS.</a:t>
            </a:r>
            <a:endParaRPr lang="pt-BR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8D14E-9747-1DDE-6B65-58876F680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CB32C2D-292D-496C-59C4-699DBF3E4E7E}"/>
              </a:ext>
            </a:extLst>
          </p:cNvPr>
          <p:cNvSpPr txBox="1"/>
          <p:nvPr/>
        </p:nvSpPr>
        <p:spPr>
          <a:xfrm>
            <a:off x="1151466" y="856335"/>
            <a:ext cx="10227733" cy="47940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72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profecias referentes aos últimos dias requerem nossa atenção.</a:t>
            </a:r>
            <a:endParaRPr lang="pt-BR" sz="9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16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1655</Words>
  <Application>Microsoft Office PowerPoint</Application>
  <PresentationFormat>Widescreen</PresentationFormat>
  <Paragraphs>115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Clarendon BT</vt:lpstr>
      <vt:lpstr>CNN Sans Display</vt:lpstr>
      <vt:lpstr>inherit</vt:lpstr>
      <vt:lpstr>source sans pro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29</cp:revision>
  <dcterms:created xsi:type="dcterms:W3CDTF">2025-01-26T13:01:21Z</dcterms:created>
  <dcterms:modified xsi:type="dcterms:W3CDTF">2025-07-26T22:56:19Z</dcterms:modified>
</cp:coreProperties>
</file>